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0" r:id="rId2"/>
    <p:sldId id="289" r:id="rId3"/>
    <p:sldId id="315" r:id="rId4"/>
    <p:sldId id="320" r:id="rId5"/>
    <p:sldId id="319" r:id="rId6"/>
    <p:sldId id="321" r:id="rId7"/>
    <p:sldId id="256" r:id="rId8"/>
    <p:sldId id="316" r:id="rId9"/>
    <p:sldId id="290" r:id="rId10"/>
    <p:sldId id="317" r:id="rId11"/>
    <p:sldId id="291" r:id="rId12"/>
    <p:sldId id="312" r:id="rId13"/>
    <p:sldId id="313" r:id="rId14"/>
    <p:sldId id="322" r:id="rId15"/>
    <p:sldId id="314" r:id="rId16"/>
    <p:sldId id="318" r:id="rId17"/>
    <p:sldId id="297" r:id="rId18"/>
    <p:sldId id="301" r:id="rId19"/>
    <p:sldId id="302" r:id="rId20"/>
    <p:sldId id="303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Old English Text MT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4B"/>
    <a:srgbClr val="FFCC99"/>
    <a:srgbClr val="FFCC66"/>
    <a:srgbClr val="FFFF99"/>
    <a:srgbClr val="FFFFCC"/>
    <a:srgbClr val="996600"/>
    <a:srgbClr val="FF6600"/>
    <a:srgbClr val="CCFFFF"/>
    <a:srgbClr val="FFFF6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41" autoAdjust="0"/>
    <p:restoredTop sz="90929"/>
  </p:normalViewPr>
  <p:slideViewPr>
    <p:cSldViewPr>
      <p:cViewPr varScale="1">
        <p:scale>
          <a:sx n="61" d="100"/>
          <a:sy n="61" d="100"/>
        </p:scale>
        <p:origin x="8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211" cy="464505"/>
          </a:xfrm>
          <a:prstGeom prst="rect">
            <a:avLst/>
          </a:prstGeom>
        </p:spPr>
        <p:txBody>
          <a:bodyPr vert="horz" lIns="90587" tIns="45294" rIns="90587" bIns="452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2"/>
            <a:ext cx="3037211" cy="464505"/>
          </a:xfrm>
          <a:prstGeom prst="rect">
            <a:avLst/>
          </a:prstGeom>
        </p:spPr>
        <p:txBody>
          <a:bodyPr vert="horz" lIns="90587" tIns="45294" rIns="90587" bIns="45294" rtlCol="0"/>
          <a:lstStyle>
            <a:lvl1pPr algn="r">
              <a:defRPr sz="1200"/>
            </a:lvl1pPr>
          </a:lstStyle>
          <a:p>
            <a:fld id="{7C769BED-1922-447A-8D69-CFFBD9A6B315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322"/>
            <a:ext cx="3037211" cy="464505"/>
          </a:xfrm>
          <a:prstGeom prst="rect">
            <a:avLst/>
          </a:prstGeom>
        </p:spPr>
        <p:txBody>
          <a:bodyPr vert="horz" lIns="90587" tIns="45294" rIns="90587" bIns="452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322"/>
            <a:ext cx="3037211" cy="464505"/>
          </a:xfrm>
          <a:prstGeom prst="rect">
            <a:avLst/>
          </a:prstGeom>
        </p:spPr>
        <p:txBody>
          <a:bodyPr vert="horz" lIns="90587" tIns="45294" rIns="90587" bIns="45294" rtlCol="0" anchor="b"/>
          <a:lstStyle>
            <a:lvl1pPr algn="r">
              <a:defRPr sz="1200"/>
            </a:lvl1pPr>
          </a:lstStyle>
          <a:p>
            <a:fld id="{35F0FE31-E169-496E-B986-51E37B5455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40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3679CD6E-7462-4D73-9478-22A3A9D13EC0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3457B81D-7021-4B27-B8A4-3BF00F93AF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0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7B81D-7021-4B27-B8A4-3BF00F93AFC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4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CEB9-D27E-4C97-9034-D803285DF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DB70-1039-47CB-9EF1-787B5345E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E038C-02B4-419B-A91E-A63863EED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60FD5-A666-47E7-8F16-02CE7DD43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2B8E-DEC4-4518-885D-AFA5BAB90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1F4C4-3B73-41BF-ADFD-B4C8BB0D1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41C9-8666-4D66-A312-42CA2BD67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E29BB-4F36-46DA-91A8-154663B33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BFAE5-9742-48D8-BB26-4201FC411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0449C-5DD6-44F2-995F-8B0B086EB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A564-6FD6-45FB-B01B-272786DF7B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97D28150-FD28-4A70-BDF5-7200090CF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iyaku.com/reference/illness-phobia.html" TargetMode="External"/><Relationship Id="rId13" Type="http://schemas.openxmlformats.org/officeDocument/2006/relationships/hyperlink" Target="https://www.seiyaku.com/customs/pagan-symbols.html" TargetMode="External"/><Relationship Id="rId3" Type="http://schemas.openxmlformats.org/officeDocument/2006/relationships/image" Target="../media/image37.wmf"/><Relationship Id="rId7" Type="http://schemas.openxmlformats.org/officeDocument/2006/relationships/hyperlink" Target="https://www.seiyaku.com/customs/candle.html" TargetMode="External"/><Relationship Id="rId12" Type="http://schemas.openxmlformats.org/officeDocument/2006/relationships/hyperlink" Target="https://www.seiyaku.com/customs/pagan-symbols.html#chants" TargetMode="External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jpeg"/><Relationship Id="rId1" Type="http://schemas.openxmlformats.org/officeDocument/2006/relationships/video" Target="NULL" TargetMode="External"/><Relationship Id="rId6" Type="http://schemas.openxmlformats.org/officeDocument/2006/relationships/hyperlink" Target="https://www.seiyaku.com/customs/pagan-symbols.html#incense" TargetMode="External"/><Relationship Id="rId11" Type="http://schemas.openxmlformats.org/officeDocument/2006/relationships/hyperlink" Target="https://www.seiyaku.com/customs/rings.html" TargetMode="External"/><Relationship Id="rId5" Type="http://schemas.openxmlformats.org/officeDocument/2006/relationships/hyperlink" Target="https://www.seiyaku.com/customs/christmas.html#tree" TargetMode="External"/><Relationship Id="rId15" Type="http://schemas.openxmlformats.org/officeDocument/2006/relationships/image" Target="../media/image39.jpeg"/><Relationship Id="rId10" Type="http://schemas.openxmlformats.org/officeDocument/2006/relationships/hyperlink" Target="https://www.seiyaku.com/customs/crosses/processional.html" TargetMode="External"/><Relationship Id="rId4" Type="http://schemas.openxmlformats.org/officeDocument/2006/relationships/hyperlink" Target="https://www.seiyaku.com/customs/church-buildings.html" TargetMode="External"/><Relationship Id="rId9" Type="http://schemas.openxmlformats.org/officeDocument/2006/relationships/hyperlink" Target="https://www.seiyaku.com/customs/days-months-seasons.html" TargetMode="External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jpmnTDur5hk/TrGO6MRqEnI/AAAAAAAAA_Y/UxsMkbvp6RE/s1600/popeleoI.jpg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4191000"/>
            <a:ext cx="5029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CC"/>
                </a:solidFill>
                <a:latin typeface="Tempus Sans ITC" panose="04020404030D07020202" pitchFamily="82" charset="0"/>
              </a:rPr>
              <a:t>The Early Middle Ages, Part 2 – The Medieval Church</a:t>
            </a:r>
          </a:p>
          <a:p>
            <a:pPr algn="ctr">
              <a:spcBef>
                <a:spcPct val="50000"/>
              </a:spcBef>
            </a:pPr>
            <a:endParaRPr lang="en-US" sz="7200" b="1" dirty="0">
              <a:solidFill>
                <a:srgbClr val="FFFFCC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37890" name="Picture 2" descr="http://www.freefoto.com/images/1012/40/1012_40_52---Medieval-Parish-Church--Bridport--Dorset--England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3581400" cy="5372100"/>
          </a:xfrm>
          <a:prstGeom prst="rect">
            <a:avLst/>
          </a:prstGeom>
          <a:noFill/>
        </p:spPr>
      </p:pic>
      <p:pic>
        <p:nvPicPr>
          <p:cNvPr id="37892" name="Picture 4" descr="http://www.shc.edu/theolibrary/graphics/his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4912139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411480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empus Sans ITC" panose="04020404030D07020202" pitchFamily="82" charset="0"/>
              </a:rPr>
              <a:t>The Village Church was a place of worship and the social center.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empus Sans ITC" panose="04020404030D07020202" pitchFamily="82" charset="0"/>
              </a:rPr>
              <a:t>Gather for baptisms, weddings and burials.</a:t>
            </a:r>
          </a:p>
        </p:txBody>
      </p:sp>
      <p:pic>
        <p:nvPicPr>
          <p:cNvPr id="87044" name="Picture 4" descr="http://www.fisheaters.com/bapt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0700" y="120996"/>
            <a:ext cx="3242491" cy="36128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4239" y="1978186"/>
            <a:ext cx="5266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Religion shaped the everyday lives of Christian Europeans</a:t>
            </a:r>
            <a:r>
              <a:rPr lang="en-US" sz="3200" b="1" dirty="0">
                <a:latin typeface="Tempus Sans ITC" panose="04020404030D07020202" pitchFamily="82" charset="0"/>
              </a:rPr>
              <a:t>.</a:t>
            </a:r>
          </a:p>
        </p:txBody>
      </p:sp>
      <p:pic>
        <p:nvPicPr>
          <p:cNvPr id="2050" name="Picture 2" descr="Image result for medieval wed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9" y="3245904"/>
            <a:ext cx="4165361" cy="33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edieval bur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9" y="194051"/>
            <a:ext cx="2852301" cy="175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edieval church worsh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89" y="236800"/>
            <a:ext cx="1556811" cy="16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5315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Tempus Sans ITC" panose="04020404030D07020202" pitchFamily="82" charset="0"/>
              </a:rPr>
              <a:t>Most village churches were built of wood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2110" y="4554159"/>
            <a:ext cx="34726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empus Sans ITC" panose="04020404030D07020202" pitchFamily="82" charset="0"/>
              </a:rPr>
              <a:t>Wealthier communities built their churches of stone.</a:t>
            </a:r>
          </a:p>
        </p:txBody>
      </p:sp>
      <p:pic>
        <p:nvPicPr>
          <p:cNvPr id="86018" name="Picture 2" descr="http://4.bp.blogspot.com/_cpJKHrU-0N0/TQ-PSS8FKUI/AAAAAAAAAaw/P7uTCJQO0ug/s1600/Stave_church_Borgund_in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004295" cy="3162300"/>
          </a:xfrm>
          <a:prstGeom prst="rect">
            <a:avLst/>
          </a:prstGeom>
          <a:noFill/>
        </p:spPr>
      </p:pic>
      <p:pic>
        <p:nvPicPr>
          <p:cNvPr id="86020" name="Picture 4" descr="http://www.featurepics.com/FI/Thumb300/20090810/Medieval-Church-Churchyard-1293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8069" y="1567556"/>
            <a:ext cx="4276725" cy="2847976"/>
          </a:xfrm>
          <a:prstGeom prst="rect">
            <a:avLst/>
          </a:prstGeom>
          <a:noFill/>
        </p:spPr>
      </p:pic>
      <p:pic>
        <p:nvPicPr>
          <p:cNvPr id="86022" name="Picture 6" descr="http://www.english-heritage.org.uk/content/images/property-defaultimage/butter_cross_hea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029200"/>
            <a:ext cx="3695700" cy="135685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27CE52-51B5-40E4-A522-DB5E67EA8B3C}"/>
              </a:ext>
            </a:extLst>
          </p:cNvPr>
          <p:cNvSpPr txBox="1"/>
          <p:nvPr/>
        </p:nvSpPr>
        <p:spPr>
          <a:xfrm>
            <a:off x="4388069" y="738444"/>
            <a:ext cx="4343399" cy="430887"/>
          </a:xfrm>
          <a:prstGeom prst="rect">
            <a:avLst/>
          </a:prstGeom>
          <a:solidFill>
            <a:srgbClr val="FFCC99"/>
          </a:solidFill>
          <a:ln w="76200">
            <a:solidFill>
              <a:srgbClr val="99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MS PMincho" panose="02020600040205080304" pitchFamily="18" charset="-128"/>
                <a:cs typeface="Arial" panose="020B0604020202020204" pitchFamily="34" charset="0"/>
              </a:rPr>
              <a:t>You don’t need to write this down</a:t>
            </a:r>
          </a:p>
        </p:txBody>
      </p:sp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www.bnf.fr/enluminures/images/jpeg/i6_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5687" y="1933205"/>
            <a:ext cx="28559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120992" y="213598"/>
            <a:ext cx="60124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CC"/>
                </a:solidFill>
                <a:latin typeface="Tempus Sans ITC" panose="04020404030D07020202" pitchFamily="82" charset="0"/>
              </a:rPr>
              <a:t>The Bishop of Rome, </a:t>
            </a:r>
            <a:r>
              <a:rPr lang="en-US" sz="3200" b="1" dirty="0">
                <a:solidFill>
                  <a:srgbClr val="FFFF4B"/>
                </a:solidFill>
                <a:latin typeface="Tempus Sans ITC" panose="04020404030D07020202" pitchFamily="82" charset="0"/>
              </a:rPr>
              <a:t>THE POPE, </a:t>
            </a:r>
            <a:r>
              <a:rPr lang="en-US" sz="3200" dirty="0">
                <a:solidFill>
                  <a:srgbClr val="FFFFCC"/>
                </a:solidFill>
                <a:latin typeface="Tempus Sans ITC" panose="04020404030D07020202" pitchFamily="82" charset="0"/>
              </a:rPr>
              <a:t>was considered the representative of Christ on Earth.</a:t>
            </a:r>
            <a:r>
              <a:rPr lang="en-US" sz="3200" dirty="0">
                <a:latin typeface="Tempus Sans ITC" panose="04020404030D07020202" pitchFamily="82" charset="0"/>
              </a:rPr>
              <a:t> </a:t>
            </a:r>
            <a:endParaRPr lang="en-US" sz="3200" b="1" dirty="0">
              <a:latin typeface="Tempus Sans ITC" panose="04020404030D07020202" pitchFamily="82" charset="0"/>
            </a:endParaRPr>
          </a:p>
        </p:txBody>
      </p:sp>
      <p:pic>
        <p:nvPicPr>
          <p:cNvPr id="4100" name="Picture 7" descr="http://dlibrary.acu.edu.au/research/theology/ejournal/aejt_2/images/greg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2651125" cy="563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3113109" y="1981200"/>
            <a:ext cx="2884815" cy="446276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CC66"/>
                </a:solidFill>
                <a:latin typeface="Tempus Sans ITC" panose="04020404030D07020202" pitchFamily="82" charset="0"/>
              </a:rPr>
              <a:t>PAPAL SUPREMACY </a:t>
            </a:r>
            <a:r>
              <a:rPr lang="en-US" sz="2800" dirty="0">
                <a:solidFill>
                  <a:srgbClr val="FFCC66"/>
                </a:solidFill>
                <a:latin typeface="Tempus Sans ITC" panose="04020404030D07020202" pitchFamily="82" charset="0"/>
              </a:rPr>
              <a:t>was not fully recognized until</a:t>
            </a:r>
            <a:r>
              <a:rPr lang="en-US" sz="2800" b="1" dirty="0">
                <a:solidFill>
                  <a:srgbClr val="FFCC66"/>
                </a:solidFill>
                <a:latin typeface="Tempus Sans ITC" panose="04020404030D07020202" pitchFamily="82" charset="0"/>
              </a:rPr>
              <a:t> </a:t>
            </a:r>
            <a:r>
              <a:rPr lang="en-US" sz="2800" b="1" dirty="0">
                <a:solidFill>
                  <a:srgbClr val="FFFFCC"/>
                </a:solidFill>
                <a:latin typeface="Tempus Sans ITC" panose="04020404030D07020202" pitchFamily="82" charset="0"/>
              </a:rPr>
              <a:t>Pope Gregory I</a:t>
            </a:r>
            <a:r>
              <a:rPr lang="en-US" sz="2800" b="1" dirty="0">
                <a:solidFill>
                  <a:srgbClr val="FFCC66"/>
                </a:solidFill>
                <a:latin typeface="Tempus Sans ITC" panose="04020404030D07020202" pitchFamily="82" charset="0"/>
              </a:rPr>
              <a:t>, known as </a:t>
            </a:r>
            <a:r>
              <a:rPr lang="en-US" sz="2800" b="1" dirty="0">
                <a:solidFill>
                  <a:schemeClr val="accent3"/>
                </a:solidFill>
                <a:latin typeface="Tempus Sans ITC" panose="04020404030D07020202" pitchFamily="82" charset="0"/>
              </a:rPr>
              <a:t>Saint Gregory The Great.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CC99"/>
                </a:solidFill>
                <a:latin typeface="Tempus Sans ITC" panose="04020404030D07020202" pitchFamily="82" charset="0"/>
              </a:rPr>
              <a:t>He was Pope from 590–640 A.D.</a:t>
            </a:r>
            <a:endParaRPr lang="en-US" sz="2400" dirty="0">
              <a:solidFill>
                <a:srgbClr val="FFCC99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1026" name="Picture 2" descr="Image result for illuminated borders">
            <a:extLst>
              <a:ext uri="{FF2B5EF4-FFF2-40B4-BE49-F238E27FC236}">
                <a16:creationId xmlns:a16="http://schemas.microsoft.com/office/drawing/2014/main" id="{58FB04CB-CDB8-4758-9527-4C1248C42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40" y="5443835"/>
            <a:ext cx="2855914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52852"/>
      </p:ext>
    </p:ext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0278" y="104386"/>
            <a:ext cx="8686800" cy="954107"/>
          </a:xfrm>
          <a:prstGeom prst="rect">
            <a:avLst/>
          </a:prstGeom>
          <a:noFill/>
          <a:ln w="9525">
            <a:solidFill>
              <a:srgbClr val="FFFF4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  <a:cs typeface="Arial" charset="0"/>
              </a:rPr>
              <a:t>To get the Pagan Anglo Saxons to convert, Pope Gregory</a:t>
            </a:r>
            <a:r>
              <a:rPr lang="en-US" sz="2800" dirty="0">
                <a:solidFill>
                  <a:schemeClr val="bg1"/>
                </a:solidFill>
                <a:latin typeface="Tempus Sans ITC" panose="04020404030D07020202" pitchFamily="82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  <a:cs typeface="Arial" charset="0"/>
              </a:rPr>
              <a:t>absorbed some pagan customs into Christianity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24582" name="Picture 24581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8165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BC1C7B-0C09-40D9-8FF7-24654091F035}"/>
              </a:ext>
            </a:extLst>
          </p:cNvPr>
          <p:cNvSpPr txBox="1"/>
          <p:nvPr/>
        </p:nvSpPr>
        <p:spPr>
          <a:xfrm>
            <a:off x="188745" y="2229299"/>
            <a:ext cx="3238499" cy="4524315"/>
          </a:xfrm>
          <a:prstGeom prst="rect">
            <a:avLst/>
          </a:prstGeom>
          <a:noFill/>
          <a:ln w="19050">
            <a:solidFill>
              <a:srgbClr val="FFCC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In his 1878 </a:t>
            </a:r>
            <a:r>
              <a:rPr lang="en-US" sz="1800" b="1" i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Essay on the Development of the Christian Doctrine</a:t>
            </a:r>
            <a:r>
              <a:rPr lang="en-US" sz="18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 John H. Newman wrote:</a:t>
            </a:r>
          </a:p>
          <a:p>
            <a:r>
              <a:rPr lang="en-US" sz="1800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"The use of </a:t>
            </a:r>
            <a:r>
              <a:rPr lang="en-US" sz="1800" u="sng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temples</a:t>
            </a:r>
            <a:r>
              <a:rPr lang="en-US" sz="1800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, dedicated to saints - ornamented on occasions with </a:t>
            </a:r>
            <a:r>
              <a:rPr lang="en-US" sz="1800" u="sng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branches of trees</a:t>
            </a:r>
            <a:r>
              <a:rPr lang="en-US" sz="1800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; </a:t>
            </a:r>
            <a:r>
              <a:rPr lang="en-US" sz="1800" u="sng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incense</a:t>
            </a:r>
            <a:r>
              <a:rPr lang="en-US" sz="1800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; </a:t>
            </a:r>
            <a:r>
              <a:rPr lang="en-US" sz="1800" u="sng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votive offerings</a:t>
            </a:r>
            <a:r>
              <a:rPr lang="en-US" sz="1800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 on recovery from </a:t>
            </a:r>
            <a:r>
              <a:rPr lang="en-US" sz="1800" u="sng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  <a:hlinkClick r:id="rId8" tooltip="why do we fear people with sickness?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illness</a:t>
            </a:r>
            <a:r>
              <a:rPr lang="en-US" sz="1800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; holy water; </a:t>
            </a:r>
            <a:r>
              <a:rPr lang="en-US" sz="1800" u="sng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holy days and seasons</a:t>
            </a:r>
            <a:r>
              <a:rPr lang="en-US" sz="1800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,  </a:t>
            </a:r>
            <a:r>
              <a:rPr lang="en-US" sz="1800" u="sng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processions</a:t>
            </a:r>
            <a:r>
              <a:rPr lang="en-US" sz="1800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, the </a:t>
            </a:r>
            <a:r>
              <a:rPr lang="en-US" sz="1800" u="sng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ring</a:t>
            </a:r>
            <a:r>
              <a:rPr lang="en-US" sz="1800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 in marriage, the ecclesiastical </a:t>
            </a:r>
            <a:r>
              <a:rPr lang="en-US" sz="1800" u="sng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chant</a:t>
            </a:r>
            <a:r>
              <a:rPr lang="en-US" sz="1800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, </a:t>
            </a:r>
            <a:r>
              <a:rPr lang="en-US" sz="1800" u="sng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sz="1800" dirty="0">
                <a:solidFill>
                  <a:srgbClr val="FFFF99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are all of pagan origin, and sanctified by their adoption into the Church."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F685969-1194-401F-80F9-149E365F8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1400" y="3660364"/>
            <a:ext cx="4724399" cy="289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 descr="Image result for lighting votives for all saints day and all souls day">
            <a:extLst>
              <a:ext uri="{FF2B5EF4-FFF2-40B4-BE49-F238E27FC236}">
                <a16:creationId xmlns:a16="http://schemas.microsoft.com/office/drawing/2014/main" id="{1DC2169E-77A8-4A16-9989-7D7513B89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52" y="1654246"/>
            <a:ext cx="2833288" cy="16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ancient catholic rituals and symbols like incense and holy water">
            <a:extLst>
              <a:ext uri="{FF2B5EF4-FFF2-40B4-BE49-F238E27FC236}">
                <a16:creationId xmlns:a16="http://schemas.microsoft.com/office/drawing/2014/main" id="{E3C6DE69-B813-42DE-BD65-9A16113D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96" y="1450734"/>
            <a:ext cx="1362282" cy="208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ancient catholic rituals and symbols like incense and holy water">
            <a:extLst>
              <a:ext uri="{FF2B5EF4-FFF2-40B4-BE49-F238E27FC236}">
                <a16:creationId xmlns:a16="http://schemas.microsoft.com/office/drawing/2014/main" id="{F6C7D69A-7941-4D47-B8FD-651C480A2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70" y="1244910"/>
            <a:ext cx="2428875" cy="165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EEAC2-53B5-479B-B72A-C713377E0201}"/>
              </a:ext>
            </a:extLst>
          </p:cNvPr>
          <p:cNvSpPr txBox="1"/>
          <p:nvPr/>
        </p:nvSpPr>
        <p:spPr>
          <a:xfrm>
            <a:off x="125419" y="1050611"/>
            <a:ext cx="3419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FFCC99"/>
                </a:solidFill>
                <a:latin typeface="Tempus Sans ITC" panose="04020404030D07020202" pitchFamily="82" charset="0"/>
              </a:rPr>
              <a:t>But what really matters is what you believe you are celebrating in your heart</a:t>
            </a:r>
          </a:p>
        </p:txBody>
      </p:sp>
    </p:spTree>
    <p:extLst>
      <p:ext uri="{BB962C8B-B14F-4D97-AF65-F5344CB8AC3E}">
        <p14:creationId xmlns:p14="http://schemas.microsoft.com/office/powerpoint/2010/main" val="425258308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458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238882" y="128792"/>
            <a:ext cx="3505200" cy="6647974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CC99"/>
                </a:solidFill>
                <a:latin typeface="Tempus Sans ITC" panose="04020404030D07020202" pitchFamily="82" charset="0"/>
                <a:cs typeface="Arial" charset="0"/>
              </a:rPr>
              <a:t>He revised the Sacraments and liturgy of the Mass,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empus Sans ITC" panose="04020404030D07020202" pitchFamily="82" charset="0"/>
                <a:cs typeface="Arial" charset="0"/>
              </a:rPr>
              <a:t>He introduced chants in the Mass which would become the Gregorian Chant by the 900s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CC99"/>
                </a:solidFill>
                <a:latin typeface="Tempus Sans ITC" panose="04020404030D07020202" pitchFamily="82" charset="0"/>
                <a:cs typeface="Arial" charset="0"/>
              </a:rPr>
              <a:t>He mandated “alms for the poor” – to relieve the distress of the hungry and destitute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empus Sans ITC" panose="04020404030D07020202" pitchFamily="82" charset="0"/>
                <a:cs typeface="Arial" charset="0"/>
              </a:rPr>
              <a:t> </a:t>
            </a:r>
            <a:r>
              <a:rPr lang="en-US" sz="2100" b="1" dirty="0">
                <a:solidFill>
                  <a:schemeClr val="bg1"/>
                </a:solidFill>
                <a:latin typeface="Tempus Sans ITC" panose="04020404030D07020202" pitchFamily="82" charset="0"/>
                <a:cs typeface="Arial" charset="0"/>
              </a:rPr>
              <a:t>He was considered by many to be one of the kindest and most caring Popes in past history; John Calvin, a Christian reformer from the  1500s, said he was “the last good Pope.”</a:t>
            </a:r>
          </a:p>
        </p:txBody>
      </p:sp>
      <p:pic>
        <p:nvPicPr>
          <p:cNvPr id="24582" name="Picture 24581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581650"/>
            <a:ext cx="60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8856E2D-2F68-4939-9E26-36732EFC8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131" y="173567"/>
            <a:ext cx="2812339" cy="367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Image result for pope gregory the great helping the poor">
            <a:extLst>
              <a:ext uri="{FF2B5EF4-FFF2-40B4-BE49-F238E27FC236}">
                <a16:creationId xmlns:a16="http://schemas.microsoft.com/office/drawing/2014/main" id="{582ED0CD-AAC2-4F0D-AAE5-56AF1B71C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4876800" cy="24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ope gregory the great helping the poor">
            <a:extLst>
              <a:ext uri="{FF2B5EF4-FFF2-40B4-BE49-F238E27FC236}">
                <a16:creationId xmlns:a16="http://schemas.microsoft.com/office/drawing/2014/main" id="{560FB0C1-BB17-4D8B-B6F7-EB5DA4016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52" y="144664"/>
            <a:ext cx="1966189" cy="28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640E31-C0A1-4B1E-A842-734D07EBEE38}"/>
              </a:ext>
            </a:extLst>
          </p:cNvPr>
          <p:cNvSpPr txBox="1"/>
          <p:nvPr/>
        </p:nvSpPr>
        <p:spPr>
          <a:xfrm>
            <a:off x="3154452" y="2963061"/>
            <a:ext cx="2103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Like a shepherd caring for his sheep, we are to care for one another</a:t>
            </a:r>
          </a:p>
        </p:txBody>
      </p:sp>
    </p:spTree>
    <p:extLst>
      <p:ext uri="{BB962C8B-B14F-4D97-AF65-F5344CB8AC3E}">
        <p14:creationId xmlns:p14="http://schemas.microsoft.com/office/powerpoint/2010/main" val="28336133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458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26570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Medieval Christians were taught that they were all sinners and many were doomed to the tortures of hell</a:t>
            </a:r>
            <a:r>
              <a:rPr lang="en-US" sz="2800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</a:p>
        </p:txBody>
      </p:sp>
      <p:pic>
        <p:nvPicPr>
          <p:cNvPr id="94210" name="Picture 2" descr="http://mundabor.files.wordpress.com/2011/02/immaculate-heart-fatima-h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9934" y="269260"/>
            <a:ext cx="3454995" cy="3679508"/>
          </a:xfrm>
          <a:prstGeom prst="rect">
            <a:avLst/>
          </a:prstGeom>
          <a:noFill/>
        </p:spPr>
      </p:pic>
      <p:pic>
        <p:nvPicPr>
          <p:cNvPr id="94212" name="Picture 4" descr="http://www.norfolkstainedglass.co.uk/angels/images/St-John-Timberhill-lu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9254" y="218478"/>
            <a:ext cx="1865145" cy="3730290"/>
          </a:xfrm>
          <a:prstGeom prst="rect">
            <a:avLst/>
          </a:prstGeom>
          <a:noFill/>
        </p:spPr>
      </p:pic>
      <p:pic>
        <p:nvPicPr>
          <p:cNvPr id="94214" name="Picture 6" descr="http://t2.gstatic.com/images?q=tbn:ANd9GcRd6sQUPHS39Mkghr-UU8RIeNAIR8w1u14PGJvXGr85aZqVjqKS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2605204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0400" y="4306431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By doing good deeds, paying their tithes, attending Mass and taking of the sacraments they could avoid hell and might be able to go to heaven</a:t>
            </a:r>
            <a:endParaRPr lang="en-US" sz="28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77311"/>
      </p:ext>
    </p:ext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anon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8" y="237522"/>
            <a:ext cx="5649285" cy="28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excommunication middle ages going to h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3180302"/>
            <a:ext cx="3767275" cy="33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middle ages hellf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70" y="3180303"/>
            <a:ext cx="1739414" cy="33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f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49019"/>
            <a:ext cx="2753002" cy="158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600" y="222282"/>
            <a:ext cx="2753002" cy="5232202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The body of laws to follow were known as </a:t>
            </a:r>
            <a:r>
              <a:rPr lang="en-US" sz="2800" b="1" u="sng" dirty="0">
                <a:solidFill>
                  <a:schemeClr val="bg1"/>
                </a:solidFill>
                <a:latin typeface="Tempus Sans ITC" panose="04020404030D07020202" pitchFamily="82" charset="0"/>
              </a:rPr>
              <a:t>Canon Law</a:t>
            </a:r>
            <a:r>
              <a:rPr 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</a:p>
          <a:p>
            <a:endParaRPr lang="en-US" sz="2800" b="1" dirty="0">
              <a:solidFill>
                <a:srgbClr val="FFCC66"/>
              </a:solidFill>
              <a:latin typeface="Tempus Sans ITC" panose="04020404030D07020202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b="1" dirty="0">
                <a:solidFill>
                  <a:srgbClr val="FFCC66"/>
                </a:solidFill>
                <a:latin typeface="Tempus Sans ITC" panose="04020404030D07020202" pitchFamily="82" charset="0"/>
              </a:rPr>
              <a:t>If you did not follow the rules you could get excommunicated – kicked out of the </a:t>
            </a:r>
            <a:r>
              <a:rPr lang="en-US" sz="2800" b="1" dirty="0">
                <a:solidFill>
                  <a:srgbClr val="FFCC66"/>
                </a:solidFill>
                <a:latin typeface="Tempus Sans ITC" panose="04020404030D07020202" pitchFamily="82" charset="0"/>
              </a:rPr>
              <a:t>church = go to hell </a:t>
            </a:r>
            <a:r>
              <a:rPr lang="en-US" sz="2800" b="1" dirty="0">
                <a:solidFill>
                  <a:srgbClr val="FFCC66"/>
                </a:solidFill>
                <a:latin typeface="Tempus Sans ITC" panose="04020404030D07020202" pitchFamily="82" charset="0"/>
                <a:sym typeface="Wingdings" panose="05000000000000000000" pitchFamily="2" charset="2"/>
              </a:rPr>
              <a:t></a:t>
            </a:r>
            <a:endParaRPr lang="en-US" sz="2800" b="1" dirty="0">
              <a:solidFill>
                <a:srgbClr val="FFCC66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23973"/>
      </p:ext>
    </p:extLst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empus Sans ITC" panose="04020404030D07020202" pitchFamily="82" charset="0"/>
              </a:rPr>
              <a:t>The Church and Women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117693"/>
            <a:ext cx="5105400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Tempus Sans ITC" panose="04020404030D07020202" pitchFamily="82" charset="0"/>
              </a:rPr>
              <a:t>Church  </a:t>
            </a:r>
            <a:r>
              <a:rPr lang="en-US" sz="2700" b="1" u="sng" dirty="0">
                <a:solidFill>
                  <a:srgbClr val="FFFF00"/>
                </a:solidFill>
                <a:latin typeface="Tempus Sans ITC" panose="04020404030D07020202" pitchFamily="82" charset="0"/>
              </a:rPr>
              <a:t>doctrine</a:t>
            </a:r>
            <a:r>
              <a:rPr lang="en-US" sz="2700" dirty="0">
                <a:solidFill>
                  <a:schemeClr val="bg1"/>
                </a:solidFill>
                <a:latin typeface="Tempus Sans ITC" panose="04020404030D07020202" pitchFamily="82" charset="0"/>
              </a:rPr>
              <a:t>  taught that men and women were equal before God. </a:t>
            </a:r>
          </a:p>
          <a:p>
            <a:pPr>
              <a:buFont typeface="Arial" pitchFamily="34" charset="0"/>
              <a:buChar char="•"/>
            </a:pPr>
            <a:endParaRPr lang="en-US" sz="2700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7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BUT</a:t>
            </a:r>
            <a:r>
              <a:rPr lang="en-US" sz="2700" dirty="0">
                <a:latin typeface="Tempus Sans ITC" panose="04020404030D07020202" pitchFamily="82" charset="0"/>
              </a:rPr>
              <a:t> </a:t>
            </a:r>
            <a:r>
              <a:rPr lang="en-US" sz="2700" dirty="0">
                <a:solidFill>
                  <a:srgbClr val="FFFF00"/>
                </a:solidFill>
                <a:latin typeface="Tempus Sans ITC" panose="04020404030D07020202" pitchFamily="82" charset="0"/>
              </a:rPr>
              <a:t>– on Earth women were treated as weak and easily led into sin. </a:t>
            </a:r>
          </a:p>
          <a:p>
            <a:pPr>
              <a:buFont typeface="Arial" pitchFamily="34" charset="0"/>
              <a:buChar char="•"/>
            </a:pPr>
            <a:endParaRPr lang="en-US" sz="2700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Tempus Sans ITC" panose="04020404030D07020202" pitchFamily="82" charset="0"/>
              </a:rPr>
              <a:t>Women were to model themselves after the pure and modest mother of Jesus, Mary “Queen of the Universe.”</a:t>
            </a:r>
          </a:p>
          <a:p>
            <a:pPr>
              <a:buFont typeface="Arial" pitchFamily="34" charset="0"/>
              <a:buChar char="•"/>
            </a:pPr>
            <a:endParaRPr lang="en-US" sz="2700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700" dirty="0">
                <a:solidFill>
                  <a:srgbClr val="FFFF00"/>
                </a:solidFill>
                <a:latin typeface="Tempus Sans ITC" panose="04020404030D07020202" pitchFamily="82" charset="0"/>
              </a:rPr>
              <a:t>Women were allowed to enter convents and become nuns – but were not allowed to preach .</a:t>
            </a:r>
          </a:p>
          <a:p>
            <a:endParaRPr lang="en-US" sz="2700" dirty="0">
              <a:latin typeface="Tempus Sans ITC" panose="04020404030D07020202" pitchFamily="82" charset="0"/>
            </a:endParaRPr>
          </a:p>
        </p:txBody>
      </p:sp>
      <p:pic>
        <p:nvPicPr>
          <p:cNvPr id="90114" name="Picture 2" descr="http://www.medievalists.net/wp-content/uploads/2011/01/Hildegard_of_bingen_and_nu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14800"/>
            <a:ext cx="2362200" cy="2549812"/>
          </a:xfrm>
          <a:prstGeom prst="rect">
            <a:avLst/>
          </a:prstGeom>
          <a:noFill/>
        </p:spPr>
      </p:pic>
      <p:pic>
        <p:nvPicPr>
          <p:cNvPr id="90116" name="Picture 4" descr="http://2.bp.blogspot.com/-WyNoChJc72A/Tv-tMCXMzFI/AAAAAAAAC-s/GKyZ_TcL4lk/s1600/Mary%252BMother%252Bof%252BG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2106647" cy="2933700"/>
          </a:xfrm>
          <a:prstGeom prst="rect">
            <a:avLst/>
          </a:prstGeom>
          <a:noFill/>
        </p:spPr>
      </p:pic>
      <p:pic>
        <p:nvPicPr>
          <p:cNvPr id="90118" name="Picture 6" descr="http://www.mnh.si.edu/exhibits/cyprus/images/medieval-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905000"/>
            <a:ext cx="1329425" cy="16573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FF00"/>
                </a:solidFill>
                <a:latin typeface="Tempus Sans ITC" panose="04020404030D07020202" pitchFamily="82" charset="0"/>
              </a:rPr>
              <a:t>A Force for Peace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433762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The church wanted to use its power to end warfare amongst nobles.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It declared temporary peace called </a:t>
            </a:r>
            <a:r>
              <a:rPr lang="en-US" b="1" u="sng" dirty="0">
                <a:solidFill>
                  <a:srgbClr val="FFFF00"/>
                </a:solidFill>
                <a:latin typeface="Tempus Sans ITC" panose="04020404030D07020202" pitchFamily="82" charset="0"/>
              </a:rPr>
              <a:t>the Truce of God.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Fighting was to stop Friday through Sunday.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This did reduce warfare in the 1100s.</a:t>
            </a:r>
          </a:p>
        </p:txBody>
      </p:sp>
      <p:pic>
        <p:nvPicPr>
          <p:cNvPr id="93186" name="Picture 2" descr="http://number12secret.com/portal/images/stories/clanci/canos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975" y="161925"/>
            <a:ext cx="4562475" cy="3267075"/>
          </a:xfrm>
          <a:prstGeom prst="rect">
            <a:avLst/>
          </a:prstGeom>
          <a:noFill/>
        </p:spPr>
      </p:pic>
      <p:pic>
        <p:nvPicPr>
          <p:cNvPr id="93188" name="Picture 4" descr="http://t0.gstatic.com/images?q=tbn:ANd9GcQmov50C7uxomHpgrzld-vZp7kvrXDpuMUKHzEH0lQ82w9XaJdJ-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3036275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empus Sans ITC" panose="04020404030D07020202" pitchFamily="82" charset="0"/>
              </a:rPr>
              <a:t>Jews in Medieval Europe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9144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empus Sans ITC" panose="04020404030D07020202" pitchFamily="82" charset="0"/>
              </a:rPr>
              <a:t>In early Middle Ages Jews lived all across Europe</a:t>
            </a:r>
          </a:p>
          <a:p>
            <a:endParaRPr lang="en-US" sz="2800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empus Sans ITC" panose="04020404030D07020202" pitchFamily="82" charset="0"/>
              </a:rPr>
              <a:t>Spain became the center of Jewish culture because Islamic rulers were tolerant of the Jews  &amp; Christians; many Jews served as officials in Royal Court.</a:t>
            </a:r>
          </a:p>
        </p:txBody>
      </p:sp>
      <p:pic>
        <p:nvPicPr>
          <p:cNvPr id="92162" name="Picture 2" descr="http://www.historyforkids.org/learn/religion/jews/pictures/medie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3629025" cy="2800351"/>
          </a:xfrm>
          <a:prstGeom prst="rect">
            <a:avLst/>
          </a:prstGeom>
          <a:noFill/>
        </p:spPr>
      </p:pic>
      <p:pic>
        <p:nvPicPr>
          <p:cNvPr id="92164" name="Picture 4" descr="http://t2.gstatic.com/images?q=tbn:ANd9GcQyShcXjjMSFZTmWUj-xf9cyEclTwkE0S2JvIDle28zGyP4jthY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657600"/>
            <a:ext cx="2343150" cy="1952625"/>
          </a:xfrm>
          <a:prstGeom prst="rect">
            <a:avLst/>
          </a:prstGeom>
          <a:noFill/>
        </p:spPr>
      </p:pic>
      <p:pic>
        <p:nvPicPr>
          <p:cNvPr id="92166" name="Picture 6" descr="http://t1.gstatic.com/images?q=tbn:ANd9GcRI2c4zNja8Jp27EFlXhauL6-q54tLprc_QqC2ZBRlg_YDwYsP2bw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810000"/>
            <a:ext cx="2257767" cy="2819400"/>
          </a:xfrm>
          <a:prstGeom prst="rect">
            <a:avLst/>
          </a:prstGeom>
          <a:noFill/>
        </p:spPr>
      </p:pic>
      <p:pic>
        <p:nvPicPr>
          <p:cNvPr id="92168" name="Picture 8" descr="http://2.bp.blogspot.com/-Pqr5MaEt9nc/TVU0UEj-gfI/AAAAAAAAC7A/vevYzZmC-g0/s1600/Bible%2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410200"/>
            <a:ext cx="1696453" cy="12087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228600"/>
            <a:ext cx="846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The Church Dominated Medieval Life</a:t>
            </a:r>
            <a:r>
              <a:rPr lang="en-US" sz="4000" dirty="0">
                <a:solidFill>
                  <a:srgbClr val="FFFF00"/>
                </a:solidFill>
                <a:latin typeface="Tempus Sans ITC" panose="04020404030D07020202" pitchFamily="82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8125" y="3885323"/>
            <a:ext cx="4648200" cy="240065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Without one central government the church was the most powerful economic and political entity in Europe.</a:t>
            </a:r>
          </a:p>
        </p:txBody>
      </p:sp>
      <p:pic>
        <p:nvPicPr>
          <p:cNvPr id="77826" name="Picture 2" descr="http://liturgicalyear.files.wordpress.com/2010/09/st-gregory-the-gr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311" y="976897"/>
            <a:ext cx="1755793" cy="2756904"/>
          </a:xfrm>
          <a:prstGeom prst="rect">
            <a:avLst/>
          </a:prstGeom>
          <a:noFill/>
        </p:spPr>
      </p:pic>
      <p:pic>
        <p:nvPicPr>
          <p:cNvPr id="77828" name="Picture 4" descr="http://2.bp.blogspot.com/-jpmnTDur5hk/TrGO6MRqEnI/AAAAAAAAA_Y/UxsMkbvp6RE/s320/popeleo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03960"/>
            <a:ext cx="1589990" cy="1589990"/>
          </a:xfrm>
          <a:prstGeom prst="rect">
            <a:avLst/>
          </a:prstGeom>
          <a:noFill/>
        </p:spPr>
      </p:pic>
      <p:pic>
        <p:nvPicPr>
          <p:cNvPr id="1026" name="Picture 2" descr="Image result for the catholic church in early the middle 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3513085" cy="34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e catholic church in early the middle 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63" y="1026453"/>
            <a:ext cx="2445637" cy="27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iturgy of the euchari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02" y="1209674"/>
            <a:ext cx="1584276" cy="15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419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late 1100s when Europe became more Christianized prejudice against Jews increased.</a:t>
            </a:r>
          </a:p>
          <a:p>
            <a:endParaRPr lang="en-US" sz="24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disasters like famine or plagues -  they would blame the Jews and punish or kill them.</a:t>
            </a:r>
          </a:p>
          <a:p>
            <a:endParaRPr lang="en-US" sz="24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Many areas began to forbid Jews from living in them.</a:t>
            </a:r>
          </a:p>
          <a:p>
            <a:endParaRPr lang="en-US" sz="24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Many Jews moved to Eastern Europe where they found tolerance  and prosperity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pic>
        <p:nvPicPr>
          <p:cNvPr id="91138" name="Picture 2" descr="http://allinthepast.files.wordpress.com/2012/03/persecutedj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4800"/>
            <a:ext cx="2225008" cy="1612275"/>
          </a:xfrm>
          <a:prstGeom prst="rect">
            <a:avLst/>
          </a:prstGeom>
          <a:noFill/>
        </p:spPr>
      </p:pic>
      <p:pic>
        <p:nvPicPr>
          <p:cNvPr id="91140" name="Picture 4" descr="http://www.newsrealblog.com/wp-content/uploads/2010/08/Medieval_manuscript-Jews_identified_by_rouelle_are_being_burned_at_st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85800"/>
            <a:ext cx="2095500" cy="2095500"/>
          </a:xfrm>
          <a:prstGeom prst="rect">
            <a:avLst/>
          </a:prstGeom>
          <a:noFill/>
        </p:spPr>
      </p:pic>
      <p:pic>
        <p:nvPicPr>
          <p:cNvPr id="91142" name="Picture 6" descr="http://upload.wikimedia.org/wikipedia/commons/thumb/6/65/Expulsion_judios-en.svg/500px-Expulsion_judios-e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48000"/>
            <a:ext cx="4309441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+mj-lt"/>
              </a:rPr>
              <a:t>The Church Dominated Medieval Life</a:t>
            </a:r>
            <a:r>
              <a:rPr lang="en-US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460" y="5638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anose="04020404030D07020202" pitchFamily="82" charset="0"/>
              </a:rPr>
              <a:t>The priests celebrated mass and administered the sacraments – 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they believed this led to salvation.</a:t>
            </a:r>
          </a:p>
        </p:txBody>
      </p:sp>
      <p:pic>
        <p:nvPicPr>
          <p:cNvPr id="3086" name="Picture 14" descr="Image result for the seven sacraments of the roman catholic chu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3604"/>
            <a:ext cx="5282227" cy="41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the seven sacraments of the roman catholic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73603"/>
            <a:ext cx="2713815" cy="41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97248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384925"/>
            <a:ext cx="411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empus Sans ITC" panose="04020404030D07020202" pitchFamily="82" charset="0"/>
              </a:rPr>
              <a:t>The 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Sacrament of Holy Orders</a:t>
            </a:r>
            <a:r>
              <a:rPr lang="en-US" sz="2800" dirty="0">
                <a:solidFill>
                  <a:srgbClr val="FFFF00"/>
                </a:solidFill>
                <a:latin typeface="Tempus Sans ITC" panose="04020404030D07020202" pitchFamily="82" charset="0"/>
              </a:rPr>
              <a:t> in the Catholic Church includes three 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orders</a:t>
            </a:r>
            <a:r>
              <a:rPr lang="en-US" sz="2800" dirty="0">
                <a:solidFill>
                  <a:srgbClr val="FFFF00"/>
                </a:solidFill>
                <a:latin typeface="Tempus Sans ITC" panose="04020404030D07020202" pitchFamily="82" charset="0"/>
              </a:rPr>
              <a:t>: bishop, priest, and deacon. </a:t>
            </a:r>
          </a:p>
          <a:p>
            <a:endParaRPr lang="en-US" sz="2800" dirty="0">
              <a:solidFill>
                <a:srgbClr val="FFFF00"/>
              </a:solidFill>
              <a:latin typeface="Tempus Sans ITC" panose="04020404030D07020202" pitchFamily="8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empus Sans ITC" panose="04020404030D07020202" pitchFamily="82" charset="0"/>
              </a:rPr>
              <a:t>In the phrase "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Holy Orders</a:t>
            </a:r>
            <a:r>
              <a:rPr lang="en-US" sz="2800" dirty="0">
                <a:solidFill>
                  <a:srgbClr val="FFFF00"/>
                </a:solidFill>
                <a:latin typeface="Tempus Sans ITC" panose="04020404030D07020202" pitchFamily="82" charset="0"/>
              </a:rPr>
              <a:t>", the word "</a:t>
            </a:r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holy</a:t>
            </a:r>
            <a:r>
              <a:rPr lang="en-US" sz="2800" dirty="0">
                <a:solidFill>
                  <a:srgbClr val="FFFF00"/>
                </a:solidFill>
                <a:latin typeface="Tempus Sans ITC" panose="04020404030D07020202" pitchFamily="82" charset="0"/>
              </a:rPr>
              <a:t>" simply means "set apart for some purpose.“ Sacred duties.</a:t>
            </a:r>
          </a:p>
        </p:txBody>
      </p:sp>
      <p:pic>
        <p:nvPicPr>
          <p:cNvPr id="5124" name="Picture 4" descr="Image result for definition sacrament of holy ord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0438"/>
            <a:ext cx="2741093" cy="32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ros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6" y="3868991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the hierarchal chu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1" y="190826"/>
            <a:ext cx="3305175" cy="2638426"/>
          </a:xfrm>
          <a:prstGeom prst="rect">
            <a:avLst/>
          </a:prstGeom>
          <a:noFill/>
          <a:ln w="76200">
            <a:solidFill>
              <a:srgbClr val="99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2644" y="2656624"/>
            <a:ext cx="3405188" cy="461665"/>
          </a:xfrm>
          <a:prstGeom prst="rect">
            <a:avLst/>
          </a:prstGeom>
          <a:solidFill>
            <a:srgbClr val="FFFFCC"/>
          </a:solidFill>
          <a:ln w="76200">
            <a:solidFill>
              <a:srgbClr val="99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empus Sans ITC" panose="04020404030D07020202" pitchFamily="82" charset="0"/>
              </a:rPr>
              <a:t>The Hierarchical Church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68F86-B7A6-4537-A93A-D562D86DC328}"/>
              </a:ext>
            </a:extLst>
          </p:cNvPr>
          <p:cNvSpPr txBox="1"/>
          <p:nvPr/>
        </p:nvSpPr>
        <p:spPr>
          <a:xfrm>
            <a:off x="4572001" y="6257631"/>
            <a:ext cx="4343399" cy="430887"/>
          </a:xfrm>
          <a:prstGeom prst="rect">
            <a:avLst/>
          </a:prstGeom>
          <a:solidFill>
            <a:srgbClr val="FFCC99"/>
          </a:solidFill>
          <a:ln w="76200">
            <a:solidFill>
              <a:srgbClr val="99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MS PMincho" panose="02020600040205080304" pitchFamily="18" charset="-128"/>
                <a:cs typeface="Arial" panose="020B0604020202020204" pitchFamily="34" charset="0"/>
              </a:rPr>
              <a:t>You don’t need to write this down</a:t>
            </a:r>
          </a:p>
        </p:txBody>
      </p:sp>
    </p:spTree>
    <p:extLst>
      <p:ext uri="{BB962C8B-B14F-4D97-AF65-F5344CB8AC3E}">
        <p14:creationId xmlns:p14="http://schemas.microsoft.com/office/powerpoint/2010/main" val="2252222397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empus Sans ITC" panose="04020404030D07020202" pitchFamily="82" charset="0"/>
              </a:rPr>
              <a:t>The Church Dominated Medieval Life</a:t>
            </a:r>
            <a:r>
              <a:rPr lang="en-US" dirty="0">
                <a:solidFill>
                  <a:srgbClr val="FFFF00"/>
                </a:solidFill>
                <a:latin typeface="Tempus Sans ITC" panose="04020404030D07020202" pitchFamily="82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9046" y="418338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CC99"/>
                </a:solidFill>
                <a:latin typeface="Tempus Sans ITC" panose="04020404030D07020202" pitchFamily="82" charset="0"/>
              </a:rPr>
              <a:t>The teachings of the Bible were explained at Mass in Latin only.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Tempus Sans ITC" panose="04020404030D07020202" pitchFamily="82" charset="0"/>
              </a:rPr>
              <a:t>Most people could not read.</a:t>
            </a:r>
          </a:p>
        </p:txBody>
      </p:sp>
      <p:pic>
        <p:nvPicPr>
          <p:cNvPr id="3074" name="Picture 2" descr="Image result for the catholic church in early the middle 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66" y="1022449"/>
            <a:ext cx="3417868" cy="31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atholic latin m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45309"/>
            <a:ext cx="3915721" cy="512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368605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3810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empus Sans ITC" panose="04020404030D07020202" pitchFamily="82" charset="0"/>
              </a:rPr>
              <a:t>1070 - In the New Testament the word "liturgy" refers not only to the celebration of divine worship but also to the proclamation of the Gospel and to active charity.</a:t>
            </a:r>
          </a:p>
          <a:p>
            <a:endParaRPr 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  <a:latin typeface="Tempus Sans ITC" panose="04020404030D07020202" pitchFamily="82" charset="0"/>
              </a:rPr>
              <a:t>The Liturgy of Mass is the order of mass </a:t>
            </a:r>
          </a:p>
        </p:txBody>
      </p:sp>
      <p:pic>
        <p:nvPicPr>
          <p:cNvPr id="6146" name="Picture 2" descr="Image result for liturgy of the eucha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8851"/>
            <a:ext cx="4030980" cy="5209529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liturgy of the eucharis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4" y="4472940"/>
            <a:ext cx="4904410" cy="22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5BDCF3-2D58-4C6A-B562-5AE7B81C3C73}"/>
              </a:ext>
            </a:extLst>
          </p:cNvPr>
          <p:cNvSpPr txBox="1"/>
          <p:nvPr/>
        </p:nvSpPr>
        <p:spPr>
          <a:xfrm>
            <a:off x="5381560" y="5915138"/>
            <a:ext cx="3289737" cy="769441"/>
          </a:xfrm>
          <a:prstGeom prst="rect">
            <a:avLst/>
          </a:prstGeom>
          <a:solidFill>
            <a:srgbClr val="FFCC99"/>
          </a:solidFill>
          <a:ln w="76200">
            <a:solidFill>
              <a:srgbClr val="99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MS PMincho" panose="02020600040205080304" pitchFamily="18" charset="-128"/>
                <a:cs typeface="Arial" panose="020B0604020202020204" pitchFamily="34" charset="0"/>
              </a:rPr>
              <a:t>You don’t need to write this down</a:t>
            </a:r>
          </a:p>
        </p:txBody>
      </p:sp>
    </p:spTree>
    <p:extLst>
      <p:ext uri="{BB962C8B-B14F-4D97-AF65-F5344CB8AC3E}">
        <p14:creationId xmlns:p14="http://schemas.microsoft.com/office/powerpoint/2010/main" val="3171033397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6147" name="Picture 3" descr="C:\DOCUME~1\Kathy\LOCALS~1\Temp\~max00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3350"/>
            <a:ext cx="89154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43000" y="1143000"/>
            <a:ext cx="1828800" cy="1190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Times New Roman" charset="0"/>
              </a:rPr>
              <a:t>Around the 300 and 400s many Catholic priests became monks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304800" y="2362200"/>
            <a:ext cx="2819400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charset="0"/>
              </a:rPr>
              <a:t>MONK = Someone who lives alone - 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342900" y="3124994"/>
            <a:ext cx="2743200" cy="193899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charset="0"/>
              </a:rPr>
              <a:t>Sought a life separate from human society – dedicated to God and to help others</a:t>
            </a: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6400800" y="3657600"/>
            <a:ext cx="2514600" cy="12509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Times New Roman" charset="0"/>
              </a:rPr>
              <a:t>Saint Patrick converted Ireland to Christianity in the 400s. </a:t>
            </a:r>
            <a:r>
              <a:rPr lang="en-US" sz="2000" b="1" dirty="0">
                <a:latin typeface="Times New Roman" charset="0"/>
              </a:rPr>
              <a:t>He set up many monasteries</a:t>
            </a: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3124200" y="1371600"/>
            <a:ext cx="3200400" cy="1187450"/>
          </a:xfrm>
          <a:prstGeom prst="rect">
            <a:avLst/>
          </a:prstGeom>
          <a:solidFill>
            <a:srgbClr val="FFFF6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 New Roman" charset="0"/>
              </a:rPr>
              <a:t>Soon, the monastic life became a communal lifestyle</a:t>
            </a:r>
            <a:endParaRPr lang="en-US" sz="1800" b="1" dirty="0">
              <a:latin typeface="Times New Roman" charset="0"/>
            </a:endParaRPr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7467600" y="1066800"/>
            <a:ext cx="1371600" cy="9159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Times New Roman" charset="0"/>
              </a:rPr>
              <a:t>Emphasis on hard work and prayer</a:t>
            </a:r>
          </a:p>
        </p:txBody>
      </p:sp>
      <p:sp>
        <p:nvSpPr>
          <p:cNvPr id="6154" name="Text Box 16"/>
          <p:cNvSpPr txBox="1">
            <a:spLocks noChangeArrowheads="1"/>
          </p:cNvSpPr>
          <p:nvPr/>
        </p:nvSpPr>
        <p:spPr bwMode="auto">
          <a:xfrm>
            <a:off x="6553200" y="20574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charset="0"/>
              </a:rPr>
              <a:t>Self-sufficient &amp; Charitable Tasks</a:t>
            </a:r>
          </a:p>
        </p:txBody>
      </p: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6400800" y="2667000"/>
            <a:ext cx="2438400" cy="915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Times New Roman" charset="0"/>
              </a:rPr>
              <a:t>Hospitals, orphanages, food for poor, lodging, as well as mission work</a:t>
            </a:r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609600" y="5257800"/>
            <a:ext cx="4876800" cy="854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Times New Roman" charset="0"/>
              </a:rPr>
              <a:t>Women also joined the monasteries as nuns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Times New Roman" charset="0"/>
              </a:rPr>
              <a:t>Headed by Abbot (monks) or Abbess (nuns)</a:t>
            </a:r>
          </a:p>
        </p:txBody>
      </p:sp>
      <p:sp>
        <p:nvSpPr>
          <p:cNvPr id="6157" name="Text Box 19"/>
          <p:cNvSpPr txBox="1">
            <a:spLocks noChangeArrowheads="1"/>
          </p:cNvSpPr>
          <p:nvPr/>
        </p:nvSpPr>
        <p:spPr bwMode="auto">
          <a:xfrm>
            <a:off x="304800" y="6172200"/>
            <a:ext cx="88392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Times New Roman" charset="0"/>
              </a:rPr>
              <a:t>Monks and Nuns were the main force of conversions to Catholicism in Europe</a:t>
            </a:r>
            <a:endParaRPr lang="en-US" sz="1800" dirty="0">
              <a:latin typeface="Times New Roman" charset="0"/>
            </a:endParaRPr>
          </a:p>
        </p:txBody>
      </p:sp>
      <p:sp>
        <p:nvSpPr>
          <p:cNvPr id="6158" name="Text Box 20"/>
          <p:cNvSpPr txBox="1">
            <a:spLocks noChangeArrowheads="1"/>
          </p:cNvSpPr>
          <p:nvPr/>
        </p:nvSpPr>
        <p:spPr bwMode="auto">
          <a:xfrm>
            <a:off x="3200400" y="2667000"/>
            <a:ext cx="3124200" cy="224676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Times New Roman" charset="0"/>
              </a:rPr>
              <a:t>THE  BENEDICTINE RULE</a:t>
            </a:r>
            <a:r>
              <a:rPr lang="en-US" sz="2000" dirty="0">
                <a:latin typeface="Times New Roman" charset="0"/>
              </a:rPr>
              <a:t> ---</a:t>
            </a:r>
            <a:r>
              <a:rPr lang="en-US" sz="2400" dirty="0">
                <a:latin typeface="Times New Roman" charset="0"/>
              </a:rPr>
              <a:t>St. Benedict of Nutria, Italy, wrote between 520 and 530 rules for monks to live by </a:t>
            </a:r>
          </a:p>
        </p:txBody>
      </p:sp>
    </p:spTree>
    <p:extLst>
      <p:ext uri="{BB962C8B-B14F-4D97-AF65-F5344CB8AC3E}">
        <p14:creationId xmlns:p14="http://schemas.microsoft.com/office/powerpoint/2010/main" val="3577807114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64380" y="458375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The church required all Christians to pay a tithe (like a tax) of ten percent of their income.</a:t>
            </a:r>
          </a:p>
        </p:txBody>
      </p:sp>
      <p:pic>
        <p:nvPicPr>
          <p:cNvPr id="7174" name="Picture 6" descr="Image result for the law of catholic ti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6145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catholic tit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788"/>
            <a:ext cx="4335235" cy="32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paying of the tithe middle 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3665612"/>
            <a:ext cx="3675524" cy="27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thistleofblantyre.co.uk/images/COIN-PUR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7273" y="2666778"/>
            <a:ext cx="1486916" cy="1600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9945407"/>
      </p:ext>
    </p:ext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425" y="3899788"/>
            <a:ext cx="5544896" cy="28931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latin typeface="Tempus Sans ITC" panose="04020404030D07020202" pitchFamily="82" charset="0"/>
              </a:rPr>
              <a:t>Some churches housed relics.</a:t>
            </a:r>
          </a:p>
          <a:p>
            <a:pPr>
              <a:buFont typeface="Arial" pitchFamily="34" charset="0"/>
              <a:buChar char="•"/>
            </a:pPr>
            <a:endParaRPr lang="en-US" sz="2600" dirty="0">
              <a:solidFill>
                <a:schemeClr val="accent3"/>
              </a:solidFill>
              <a:latin typeface="Tempus Sans ITC" panose="04020404030D07020202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latin typeface="Tempus Sans ITC" panose="04020404030D07020202" pitchFamily="82" charset="0"/>
              </a:rPr>
              <a:t>Pilgrimages would be made to pray to the relics for blessings.</a:t>
            </a:r>
          </a:p>
          <a:p>
            <a:pPr>
              <a:buFont typeface="Arial" pitchFamily="34" charset="0"/>
              <a:buChar char="•"/>
            </a:pPr>
            <a:endParaRPr lang="en-US" sz="2600" dirty="0">
              <a:solidFill>
                <a:schemeClr val="accent3"/>
              </a:solidFill>
              <a:latin typeface="Tempus Sans ITC" panose="04020404030D07020202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latin typeface="Tempus Sans ITC" panose="04020404030D07020202" pitchFamily="82" charset="0"/>
              </a:rPr>
              <a:t>The Pilgrims would make offerings -  churches could get rich</a:t>
            </a:r>
          </a:p>
        </p:txBody>
      </p:sp>
      <p:pic>
        <p:nvPicPr>
          <p:cNvPr id="87042" name="Picture 2" descr="http://www.internationalschooltoulouse.net/vs/pilgrims/images/f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915" y="144245"/>
            <a:ext cx="2567815" cy="31880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31856" y="71178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Foot of a Saint</a:t>
            </a:r>
          </a:p>
        </p:txBody>
      </p:sp>
      <p:pic>
        <p:nvPicPr>
          <p:cNvPr id="8194" name="Picture 2" descr="Image result for middle ages pilgr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244"/>
            <a:ext cx="3272218" cy="318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incorrupt bodies of sai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464843"/>
            <a:ext cx="2292959" cy="18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incorrupt bodies of sai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" y="5420337"/>
            <a:ext cx="2300579" cy="12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mage result for christian rel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39" y="279521"/>
            <a:ext cx="1894887" cy="30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6175E0-04E2-4259-876B-ABC7CBA9BFED}"/>
              </a:ext>
            </a:extLst>
          </p:cNvPr>
          <p:cNvSpPr txBox="1"/>
          <p:nvPr/>
        </p:nvSpPr>
        <p:spPr>
          <a:xfrm>
            <a:off x="3200400" y="3334859"/>
            <a:ext cx="4343399" cy="430887"/>
          </a:xfrm>
          <a:prstGeom prst="rect">
            <a:avLst/>
          </a:prstGeom>
          <a:solidFill>
            <a:srgbClr val="FFCC99"/>
          </a:solidFill>
          <a:ln w="76200">
            <a:solidFill>
              <a:srgbClr val="99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MS PMincho" panose="02020600040205080304" pitchFamily="18" charset="-128"/>
                <a:cs typeface="Arial" panose="020B0604020202020204" pitchFamily="34" charset="0"/>
              </a:rPr>
              <a:t>You don’t need to write this down</a:t>
            </a:r>
          </a:p>
        </p:txBody>
      </p:sp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15559</TotalTime>
  <Words>850</Words>
  <Application>Microsoft Office PowerPoint</Application>
  <PresentationFormat>On-screen Show (4:3)</PresentationFormat>
  <Paragraphs>85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PMincho</vt:lpstr>
      <vt:lpstr>Arial</vt:lpstr>
      <vt:lpstr>Calibri</vt:lpstr>
      <vt:lpstr>Old English Text MT</vt:lpstr>
      <vt:lpstr>Tempus Sans ITC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</dc:creator>
  <cp:lastModifiedBy>Kathleen D. Harrington</cp:lastModifiedBy>
  <cp:revision>237</cp:revision>
  <cp:lastPrinted>2018-11-13T18:47:25Z</cp:lastPrinted>
  <dcterms:created xsi:type="dcterms:W3CDTF">2004-10-20T17:10:41Z</dcterms:created>
  <dcterms:modified xsi:type="dcterms:W3CDTF">2018-11-13T21:38:26Z</dcterms:modified>
</cp:coreProperties>
</file>